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2" r:id="rId1"/>
    <p:sldMasterId id="2147484694" r:id="rId2"/>
    <p:sldMasterId id="2147484707" r:id="rId3"/>
  </p:sldMasterIdLst>
  <p:notesMasterIdLst>
    <p:notesMasterId r:id="rId13"/>
  </p:notesMasterIdLst>
  <p:handoutMasterIdLst>
    <p:handoutMasterId r:id="rId14"/>
  </p:handoutMasterIdLst>
  <p:sldIdLst>
    <p:sldId id="1565" r:id="rId4"/>
    <p:sldId id="585" r:id="rId5"/>
    <p:sldId id="1558" r:id="rId6"/>
    <p:sldId id="1559" r:id="rId7"/>
    <p:sldId id="1561" r:id="rId8"/>
    <p:sldId id="1562" r:id="rId9"/>
    <p:sldId id="1563" r:id="rId10"/>
    <p:sldId id="1564" r:id="rId11"/>
    <p:sldId id="1566" r:id="rId12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55">
          <p15:clr>
            <a:srgbClr val="A4A3A4"/>
          </p15:clr>
        </p15:guide>
        <p15:guide id="3" orient="horz" pos="585">
          <p15:clr>
            <a:srgbClr val="A4A3A4"/>
          </p15:clr>
        </p15:guide>
        <p15:guide id="4" pos="2880">
          <p15:clr>
            <a:srgbClr val="A4A3A4"/>
          </p15:clr>
        </p15:guide>
        <p15:guide id="5" pos="220">
          <p15:clr>
            <a:srgbClr val="A4A3A4"/>
          </p15:clr>
        </p15:guide>
        <p15:guide id="6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D2D"/>
    <a:srgbClr val="E8E8E8"/>
    <a:srgbClr val="E0E0E0"/>
    <a:srgbClr val="D2D2D2"/>
    <a:srgbClr val="DBDBDB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orient="horz" pos="3955"/>
        <p:guide orient="horz" pos="585"/>
        <p:guide pos="2880"/>
        <p:guide pos="220"/>
        <p:guide pos="5557"/>
      </p:guideLst>
    </p:cSldViewPr>
  </p:slideViewPr>
  <p:outlineViewPr>
    <p:cViewPr>
      <p:scale>
        <a:sx n="33" d="100"/>
        <a:sy n="33" d="100"/>
      </p:scale>
      <p:origin x="0" y="25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858CD7C-6A45-4F30-BFD1-903F3F0187C8}" type="datetimeFigureOut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076ECD7-1B96-47B6-9FF6-B1D1D86D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39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0B796FF1-221D-4E8C-9519-1E0F22FC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33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7269FD-AE22-42D7-BCE9-9C9700400991}" type="slidenum">
              <a:rPr lang="en-US" altLang="en-US" sz="1200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E94587-5523-4499-A84F-749B9CA155C1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0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08E3A2-7DA3-49AF-A785-D7B61E2C339B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03802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AC3DAE-7CC3-4861-9137-B631BC731336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75185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A450F3-0A5E-4856-80B5-138DE572DF89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03190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068C42-5379-44BC-8032-AE6359F04179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65318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1A19B4-D94C-44F3-991E-BA6C33082ACA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35298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DDCA3C-6A05-4518-8C11-32D907EB7C86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4671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504A82-394A-4367-93D1-2A0D4D9454DC}" type="slidenum">
              <a:rPr lang="en-GB" altLang="en-US" sz="1200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GB" altLang="en-US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9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902DB-371B-4E5E-AA8A-D045314F2817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3F6B2-0B1A-43D2-B740-36CAB1B3A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93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ED12D-22C1-47C1-8A98-D90E3E31E37D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0154E-618B-4AB9-9F20-8FEBFE600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44450"/>
            <a:ext cx="21463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213" y="44450"/>
            <a:ext cx="6291262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6216B-D46A-4A91-A17D-72DF0237D6D3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10013-AC24-4156-B905-2F0A26902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34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8AD619E-99C4-4A6A-A08F-D68541CDF8DC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34706DA-F064-4ED8-A08D-E131966F65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41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My Documents\Graphics\TD3_header_logo 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3414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1CD8517-03AB-4F61-B3DF-A58378DA63BC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A6C4F5A-B443-4535-B8B0-99147D227A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80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93FAB33-BB94-4C65-823F-765F9A471CAA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CEFA445-2E63-4C26-B147-61990ADB39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58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istrator\My Documents\Graphics\TD3_header_logo 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3414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DAC1308-5C89-427B-A769-441D5CB25034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C12F350-4EE4-4CC3-B694-48D5468FC9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158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1C3FACA-AB8E-4CBD-9B7C-4194511C9327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F3119EE-0416-443D-ADFF-F308514DEC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52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7D05218-8AD7-4E3F-AE84-6F4C7AA89984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43C9604-D8B7-4169-A740-B538363422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74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CC66F4A-1FC1-4F0F-A5BB-2E182AB373BF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2E26079-9A11-4C2C-8E49-C81B977480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61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ED6F43E-ED86-4384-9BD8-87289FC24BF2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2B5F156-46A7-43CF-A236-F69F3633D4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817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37D8D-5147-4F5A-A4BB-07AC83AE41DA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E0F71-8FFE-4B89-807F-7D5147FCE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809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DF2CFCB-5B75-4E2C-AC1C-B0343CF17FC8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9924535-D7A9-42B6-83FE-4247A9F63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75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A4DC2C5-0827-4E03-84AA-0AAFAAEAC9E9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29281BC-3CDC-4F6B-8309-490B88CDCB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193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05BDE58-A6EC-4D73-8DDA-24E902214006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DC0C647-319C-4B82-87FD-A263BBF5B8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66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C74C20A-99AF-464D-9D2E-835090AD2963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3FE2ABA-EA29-4A3F-905C-0BCCE177CC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8807841-D52A-458C-8104-7A4DCB5718BB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699A2C1-EDE1-4B05-ABAF-E8FA599F2D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461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My Documents\Graphics\TD3_header_logo 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3414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23DA9BF-4DB5-4A5A-B596-387D7DFD240D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B41E4EF-1377-4C21-9B93-DC8313D968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077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031189A-C022-4F11-8CC7-5905A3070452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1655BE5-F50C-4CE3-8F81-0FD1D356D9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349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istrator\My Documents\Graphics\TD3_header_logo 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3414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DFE7EE7-3FD3-4C42-B541-A405FD8C9249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BC43517-F50E-474A-97F1-F1A4958B7D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98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412BE4C-1A5B-4B2A-9A33-F7635F0E8A34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F960E94-6BC4-48C0-99CB-E8F1941A7C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28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4942CD1-B888-458D-86E1-0C938743F8B7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49312CD-A69A-44C2-B44C-E190C66516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8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043E0-D7E5-4316-A873-239EEB5A214F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98AF-ED3D-4EE1-BEA0-491636CD5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D766DC8-484E-41BB-8A79-B902895F4298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D9D1CA6-AD61-471D-AC93-5E63629E1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993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5597321-A458-4AAB-BD92-C25CD602F793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5EA8A85-026A-4CDD-90EE-212BE985C6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48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33869F7-2B8F-42F2-BCA8-84D24915F210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2FA802B-5DD4-4865-B2C5-8E06E05F36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4671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DF85E24-1E6E-4627-B7E0-8FCE3392FB98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258504E-F8CA-432F-8320-34771E1F5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7488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69BCB30-A127-46A6-AC0E-8C86C0DA2835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3C9DD5C-B390-4C10-B288-3BD8D5D15B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934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81C9CD9-9A4E-4014-A40E-FA473FC925A9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60BD7ED-84CB-4C5E-8CF8-AEE3419400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27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90BE1-2DDB-480B-8A95-37AA6B814E70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C9967-8A25-48F3-B40B-17C47C6C4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53E23-3139-4351-B16E-4DC3BA41FFA6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CC410-F9EC-413A-A1D5-6F0FF47F8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7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75226-5251-492F-A4D6-5F8A63EC9F5C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D5824-D424-483E-93B9-E525AB173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14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60F61-51B9-4D35-A917-9BE1A97B1324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A94AD-52AD-448A-A332-D4A0B6220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9C1F8-272C-4853-A73E-79E6F91FEE85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8F240-1BC1-4A04-9C32-2D8B95A0A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9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7F51C-A442-45CE-A2C3-D109B2E2BCE4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37384-D8B7-43AC-A7DA-4A91AEB56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0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/>
        </p:nvSpPr>
        <p:spPr bwMode="auto">
          <a:xfrm>
            <a:off x="280988" y="836613"/>
            <a:ext cx="86772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3203575" y="6480175"/>
            <a:ext cx="1152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AF003C9-6D7C-47FE-904B-65ADAB979C8E}" type="slidenum">
              <a:rPr lang="en-US" altLang="en-US" sz="1000" b="0"/>
              <a:pPr algn="r" eaLnBrk="1" hangingPunct="1"/>
              <a:t>‹#›</a:t>
            </a:fld>
            <a:endParaRPr lang="en-US" altLang="en-US" sz="1000" b="0"/>
          </a:p>
        </p:txBody>
      </p:sp>
      <p:sp>
        <p:nvSpPr>
          <p:cNvPr id="1028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3213" y="44450"/>
            <a:ext cx="85899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bg2"/>
                </a:solidFill>
              </a:defRPr>
            </a:lvl1pPr>
          </a:lstStyle>
          <a:p>
            <a:fld id="{F9FFDD1C-2372-4024-AB97-2330B4ABBDFF}" type="datetime1">
              <a:rPr lang="en-US" altLang="en-US"/>
              <a:pPr/>
              <a:t>4/27/2014</a:t>
            </a:fld>
            <a:endParaRPr lang="en-US" altLang="en-US"/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624BCFB4-E4D8-4EAD-A78D-AE4E1C1CDA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0000"/>
        <a:buFont typeface="Wingdings" panose="05000000000000000000" pitchFamily="2" charset="2"/>
        <a:buChar char="n"/>
        <a:defRPr sz="24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0000"/>
        <a:buFont typeface="Wingdings" panose="05000000000000000000" pitchFamily="2" charset="2"/>
        <a:buChar char="n"/>
        <a:defRPr sz="2000">
          <a:solidFill>
            <a:schemeClr val="bg2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70000"/>
        <a:buFont typeface="Wingdings" panose="05000000000000000000" pitchFamily="2" charset="2"/>
        <a:buChar char="n"/>
        <a:defRPr>
          <a:solidFill>
            <a:schemeClr val="bg2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200385-47D2-4790-9725-E4CDF67AB65F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747D10-5ACD-4CEA-BC6E-F25C012970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7FEB5D-7C6F-46C4-A6E9-C432ADC8C771}" type="datetime1">
              <a:rPr lang="en-GB" altLang="en-US"/>
              <a:pPr/>
              <a:t>27/04/2014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09DECB-E536-488C-8E44-097E69EB050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  <p:sldLayoutId id="2147484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techdoc.toyota-europ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979AE0-9C26-4BBB-83E3-81A79ACCBE14}" type="slidenum">
              <a:rPr lang="en-GB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95288" y="6380163"/>
            <a:ext cx="8208962" cy="15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3631" y="6383084"/>
            <a:ext cx="12028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  <a:ea typeface="+mn-ea"/>
                <a:cs typeface="Arial" charset="0"/>
              </a:rPr>
              <a:t>TOYOTA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536" y="6438096"/>
            <a:ext cx="1645002" cy="2616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0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ea typeface="+mn-ea"/>
                <a:cs typeface="Arial" charset="0"/>
              </a:rPr>
              <a:t>TOYOTA MOTOR EUROPE</a:t>
            </a:r>
          </a:p>
        </p:txBody>
      </p:sp>
      <p:pic>
        <p:nvPicPr>
          <p:cNvPr id="41989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itle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TME bulletin system</a:t>
            </a:r>
            <a:endParaRPr lang="en-GB" altLang="en-US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4903788" y="5116513"/>
            <a:ext cx="364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Loading NMSC Bulletins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04A386-2F2B-4BC7-8711-FBA6D76CB8A7}" type="slidenum">
              <a:rPr lang="en-US" altLang="en-US" sz="1400">
                <a:solidFill>
                  <a:schemeClr val="bg2"/>
                </a:solidFill>
              </a:rPr>
              <a:pPr/>
              <a:t>2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44034" name="Text Box 22"/>
          <p:cNvSpPr txBox="1">
            <a:spLocks noChangeArrowheads="1"/>
          </p:cNvSpPr>
          <p:nvPr/>
        </p:nvSpPr>
        <p:spPr bwMode="auto">
          <a:xfrm>
            <a:off x="468313" y="188913"/>
            <a:ext cx="82899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>
                <a:solidFill>
                  <a:schemeClr val="bg2"/>
                </a:solidFill>
              </a:rPr>
              <a:t>Bulletins - User Guide – How to write in TD3</a:t>
            </a:r>
            <a:endParaRPr lang="en-US" altLang="en-US">
              <a:solidFill>
                <a:schemeClr val="bg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endParaRPr lang="en-GB" altLang="en-US" sz="1800" b="0">
              <a:solidFill>
                <a:schemeClr val="bg2"/>
              </a:solidFill>
            </a:endParaRPr>
          </a:p>
        </p:txBody>
      </p:sp>
      <p:sp>
        <p:nvSpPr>
          <p:cNvPr id="44035" name="Text Box 22"/>
          <p:cNvSpPr txBox="1">
            <a:spLocks noChangeArrowheads="1"/>
          </p:cNvSpPr>
          <p:nvPr/>
        </p:nvSpPr>
        <p:spPr bwMode="auto">
          <a:xfrm>
            <a:off x="323850" y="981075"/>
            <a:ext cx="828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bg2"/>
                </a:solidFill>
              </a:rPr>
              <a:t>Writers: 	A. Los, M. De Wever</a:t>
            </a:r>
          </a:p>
          <a:p>
            <a:r>
              <a:rPr lang="en-GB" altLang="en-US" sz="1600">
                <a:solidFill>
                  <a:schemeClr val="bg2"/>
                </a:solidFill>
              </a:rPr>
              <a:t>Date:	v1: 28/09/2012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endParaRPr lang="en-GB" altLang="en-US" sz="1600" b="0">
              <a:solidFill>
                <a:schemeClr val="bg2"/>
              </a:solidFill>
            </a:endParaRPr>
          </a:p>
        </p:txBody>
      </p:sp>
      <p:sp>
        <p:nvSpPr>
          <p:cNvPr id="44036" name="Text Box 22"/>
          <p:cNvSpPr txBox="1">
            <a:spLocks noChangeArrowheads="1"/>
          </p:cNvSpPr>
          <p:nvPr/>
        </p:nvSpPr>
        <p:spPr bwMode="auto">
          <a:xfrm>
            <a:off x="323850" y="2997200"/>
            <a:ext cx="82899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bg2"/>
                </a:solidFill>
              </a:rPr>
              <a:t>Change Log</a:t>
            </a:r>
          </a:p>
          <a:p>
            <a:pPr eaLnBrk="1" hangingPunct="1"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endParaRPr lang="en-GB" altLang="en-US" sz="1600">
              <a:solidFill>
                <a:schemeClr val="bg2"/>
              </a:solidFill>
            </a:endParaRPr>
          </a:p>
          <a:p>
            <a:pPr eaLnBrk="1" hangingPunct="1"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200">
                <a:solidFill>
                  <a:schemeClr val="bg2"/>
                </a:solidFill>
              </a:rPr>
              <a:t>28/09/2012	D.  NMSC bulletins: add process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endParaRPr lang="en-GB" altLang="en-US" sz="12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29B815-AD35-4970-BA57-876E911498BE}" type="slidenum">
              <a:rPr lang="en-US" altLang="en-US" sz="1400">
                <a:solidFill>
                  <a:schemeClr val="bg2"/>
                </a:solidFill>
              </a:rPr>
              <a:pPr/>
              <a:t>3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3229" b="13062"/>
          <a:stretch>
            <a:fillRect/>
          </a:stretch>
        </p:blipFill>
        <p:spPr bwMode="auto">
          <a:xfrm>
            <a:off x="468313" y="1773238"/>
            <a:ext cx="84375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 D.</a:t>
            </a:r>
            <a:r>
              <a:rPr lang="en-US" altLang="en-US" smtClean="0">
                <a:solidFill>
                  <a:srgbClr val="140000"/>
                </a:solidFill>
              </a:rPr>
              <a:t> </a:t>
            </a:r>
            <a:r>
              <a:rPr lang="en-US" altLang="en-US" b="1" smtClean="0">
                <a:solidFill>
                  <a:srgbClr val="140000"/>
                </a:solidFill>
              </a:rPr>
              <a:t>1.1 Launch The bulletin / Open application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/>
              <a:t>The NMSC user with rights to load local market bulletins has a link on Techdoc 3: </a:t>
            </a:r>
          </a:p>
          <a:p>
            <a:pPr>
              <a:buFont typeface="Wingdings" panose="05000000000000000000" pitchFamily="2" charset="2"/>
              <a:buNone/>
            </a:pPr>
            <a:r>
              <a:rPr lang="nl-BE" altLang="en-US" sz="1800" smtClean="0">
                <a:hlinkClick r:id="rId4"/>
              </a:rPr>
              <a:t>http://mytechdoc.toyota-europe.com</a:t>
            </a:r>
            <a:endParaRPr lang="nl-BE" altLang="en-US" sz="1800" smtClean="0"/>
          </a:p>
          <a:p>
            <a:pPr>
              <a:buFont typeface="Wingdings" panose="05000000000000000000" pitchFamily="2" charset="2"/>
              <a:buNone/>
            </a:pPr>
            <a:endParaRPr lang="nl-BE" altLang="en-US" sz="1800" smtClean="0"/>
          </a:p>
          <a:p>
            <a:pPr>
              <a:buFont typeface="Wingdings" panose="05000000000000000000" pitchFamily="2" charset="2"/>
              <a:buNone/>
            </a:pPr>
            <a:endParaRPr lang="nl-BE" altLang="en-US" sz="1400" smtClean="0">
              <a:solidFill>
                <a:srgbClr val="0944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000" smtClean="0">
              <a:solidFill>
                <a:srgbClr val="0944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smtClean="0">
              <a:solidFill>
                <a:srgbClr val="FF3B3B"/>
              </a:solidFill>
            </a:endParaRPr>
          </a:p>
        </p:txBody>
      </p:sp>
      <p:sp>
        <p:nvSpPr>
          <p:cNvPr id="46085" name="Line Callout 1 (Border and Accent Bar) 7"/>
          <p:cNvSpPr>
            <a:spLocks/>
          </p:cNvSpPr>
          <p:nvPr/>
        </p:nvSpPr>
        <p:spPr bwMode="auto">
          <a:xfrm>
            <a:off x="4932363" y="5373688"/>
            <a:ext cx="3527425" cy="792162"/>
          </a:xfrm>
          <a:prstGeom prst="accentBorderCallout1">
            <a:avLst>
              <a:gd name="adj1" fmla="val 14431"/>
              <a:gd name="adj2" fmla="val -2162"/>
              <a:gd name="adj3" fmla="val -289778"/>
              <a:gd name="adj4" fmla="val -46940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2"/>
                </a:solidFill>
              </a:rPr>
              <a:t>This widget provides a link to a specific </a:t>
            </a:r>
          </a:p>
          <a:p>
            <a:pPr eaLnBrk="1" hangingPunct="1"/>
            <a:r>
              <a:rPr lang="en-GB" altLang="en-US" sz="1200">
                <a:solidFill>
                  <a:schemeClr val="bg2"/>
                </a:solidFill>
              </a:rPr>
              <a:t>load screen of the bulletin application.</a:t>
            </a:r>
          </a:p>
          <a:p>
            <a:pPr eaLnBrk="1" hangingPunct="1"/>
            <a:r>
              <a:rPr lang="en-GB" altLang="en-US" sz="1200">
                <a:solidFill>
                  <a:schemeClr val="bg2"/>
                </a:solidFill>
              </a:rPr>
              <a:t>Click the text or icon to open the </a:t>
            </a:r>
          </a:p>
          <a:p>
            <a:pPr eaLnBrk="1" hangingPunct="1"/>
            <a:r>
              <a:rPr lang="en-GB" altLang="en-US" sz="1200">
                <a:solidFill>
                  <a:schemeClr val="bg2"/>
                </a:solidFill>
              </a:rPr>
              <a:t>bulletins application 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9750" y="2276475"/>
            <a:ext cx="2736850" cy="792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83302D-CE21-4913-9FA6-B9713518880F}" type="slidenum">
              <a:rPr lang="en-US" altLang="en-US" sz="1400">
                <a:solidFill>
                  <a:schemeClr val="bg2"/>
                </a:solidFill>
              </a:rPr>
              <a:pPr/>
              <a:t>4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597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D. 1.1 Launch the Bulletin / Automated metadata</a:t>
            </a:r>
          </a:p>
        </p:txBody>
      </p:sp>
      <p:sp>
        <p:nvSpPr>
          <p:cNvPr id="48132" name="Line Callout 1 (Border and Accent Bar) 6"/>
          <p:cNvSpPr>
            <a:spLocks/>
          </p:cNvSpPr>
          <p:nvPr/>
        </p:nvSpPr>
        <p:spPr bwMode="auto">
          <a:xfrm>
            <a:off x="4211638" y="981075"/>
            <a:ext cx="4745037" cy="720725"/>
          </a:xfrm>
          <a:prstGeom prst="accentBorderCallout1">
            <a:avLst>
              <a:gd name="adj1" fmla="val 15861"/>
              <a:gd name="adj2" fmla="val -1606"/>
              <a:gd name="adj3" fmla="val 145153"/>
              <a:gd name="adj4" fmla="val -6157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0">
                <a:solidFill>
                  <a:schemeClr val="bg2"/>
                </a:solidFill>
              </a:rPr>
              <a:t>Automatically added as metadata:</a:t>
            </a:r>
          </a:p>
          <a:p>
            <a:r>
              <a:rPr lang="en-US" altLang="en-US" sz="1200">
                <a:solidFill>
                  <a:schemeClr val="bg2"/>
                </a:solidFill>
              </a:rPr>
              <a:t>Status, Author, (Publication) Type, Source, Language, </a:t>
            </a:r>
          </a:p>
          <a:p>
            <a:r>
              <a:rPr lang="en-US" altLang="en-US" sz="1200">
                <a:solidFill>
                  <a:schemeClr val="bg2"/>
                </a:solidFill>
              </a:rPr>
              <a:t>Toyota/Lexus NMSC distributor code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8931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BE" b="0" smtClean="0">
                <a:solidFill>
                  <a:schemeClr val="bg2"/>
                </a:solidFill>
              </a:rPr>
              <a:t>A bulletin is created in 2 levels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nl-BE" b="0" u="sng" smtClean="0">
                <a:solidFill>
                  <a:schemeClr val="bg2"/>
                </a:solidFill>
              </a:rPr>
              <a:t>metadata</a:t>
            </a:r>
            <a:r>
              <a:rPr lang="nl-BE" b="0" smtClean="0">
                <a:solidFill>
                  <a:schemeClr val="bg2"/>
                </a:solidFill>
              </a:rPr>
              <a:t>: to be filled out in TD3, will be automatically filled out in the word document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nl-BE" b="0" u="sng" smtClean="0">
                <a:solidFill>
                  <a:schemeClr val="bg2"/>
                </a:solidFill>
              </a:rPr>
              <a:t>PDF document</a:t>
            </a:r>
            <a:r>
              <a:rPr lang="nl-BE" b="0" smtClean="0">
                <a:solidFill>
                  <a:schemeClr val="bg2"/>
                </a:solidFill>
              </a:rPr>
              <a:t>: 	load the local market bulletin in (a) specific language(s)</a:t>
            </a:r>
            <a:endParaRPr lang="en-US" b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0E1587-B4E2-4C65-9AE4-74E77CF361DE}" type="slidenum">
              <a:rPr lang="en-US" altLang="en-US" sz="1400">
                <a:solidFill>
                  <a:schemeClr val="bg2"/>
                </a:solidFill>
              </a:rPr>
              <a:pPr/>
              <a:t>5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629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D. 1.1 Launch the Bulletin / Manual metadata</a:t>
            </a:r>
          </a:p>
        </p:txBody>
      </p:sp>
      <p:sp>
        <p:nvSpPr>
          <p:cNvPr id="50180" name="Line Callout 1 (Border and Accent Bar) 6"/>
          <p:cNvSpPr>
            <a:spLocks/>
          </p:cNvSpPr>
          <p:nvPr/>
        </p:nvSpPr>
        <p:spPr bwMode="auto">
          <a:xfrm>
            <a:off x="4140200" y="1412875"/>
            <a:ext cx="4745038" cy="1295400"/>
          </a:xfrm>
          <a:prstGeom prst="accentBorderCallout1">
            <a:avLst>
              <a:gd name="adj1" fmla="val 8824"/>
              <a:gd name="adj2" fmla="val -1606"/>
              <a:gd name="adj3" fmla="val 89463"/>
              <a:gd name="adj4" fmla="val -18468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0">
                <a:solidFill>
                  <a:schemeClr val="bg2"/>
                </a:solidFill>
              </a:rPr>
              <a:t>The following information is mandatory:</a:t>
            </a:r>
          </a:p>
          <a:p>
            <a:endParaRPr lang="en-US" altLang="en-US" sz="1200" b="0">
              <a:solidFill>
                <a:schemeClr val="bg2"/>
              </a:solidFill>
            </a:endParaRPr>
          </a:p>
          <a:p>
            <a:r>
              <a:rPr lang="nl-BE" altLang="en-US" sz="1200" b="0">
                <a:solidFill>
                  <a:schemeClr val="bg2"/>
                </a:solidFill>
              </a:rPr>
              <a:t>- A reference number for the NMSC bulletin</a:t>
            </a:r>
          </a:p>
          <a:p>
            <a:r>
              <a:rPr lang="nl-BE" altLang="en-US" sz="1200" b="0">
                <a:solidFill>
                  <a:schemeClr val="bg2"/>
                </a:solidFill>
              </a:rPr>
              <a:t>- Select at least one brand, model, model code (or all models)</a:t>
            </a:r>
          </a:p>
          <a:p>
            <a:pPr>
              <a:buFontTx/>
              <a:buChar char="-"/>
            </a:pPr>
            <a:r>
              <a:rPr lang="nl-BE" altLang="en-US" sz="1200" b="0">
                <a:solidFill>
                  <a:schemeClr val="bg2"/>
                </a:solidFill>
              </a:rPr>
              <a:t> Select a function</a:t>
            </a:r>
          </a:p>
          <a:p>
            <a:pPr>
              <a:buFontTx/>
              <a:buChar char="-"/>
            </a:pPr>
            <a:r>
              <a:rPr lang="nl-BE" altLang="en-US" sz="1200">
                <a:solidFill>
                  <a:schemeClr val="bg2"/>
                </a:solidFill>
              </a:rPr>
              <a:t> </a:t>
            </a:r>
            <a:r>
              <a:rPr lang="nl-BE" altLang="en-US" sz="1200" b="0">
                <a:solidFill>
                  <a:schemeClr val="bg2"/>
                </a:solidFill>
              </a:rPr>
              <a:t>Upload at least one bulletin in pdf format</a:t>
            </a:r>
          </a:p>
          <a:p>
            <a:pPr>
              <a:buFontTx/>
              <a:buChar char="-"/>
            </a:pPr>
            <a:r>
              <a:rPr lang="nl-BE" altLang="en-US" sz="1200">
                <a:solidFill>
                  <a:schemeClr val="bg2"/>
                </a:solidFill>
              </a:rPr>
              <a:t> </a:t>
            </a:r>
            <a:r>
              <a:rPr lang="nl-BE" altLang="en-US" sz="1200" b="0">
                <a:solidFill>
                  <a:schemeClr val="bg2"/>
                </a:solidFill>
              </a:rPr>
              <a:t>language and title of each bulletin to upload</a:t>
            </a:r>
            <a:endParaRPr lang="en-US" altLang="en-US" sz="12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74DC17-70E9-4E01-9BC6-27624267E11F}" type="slidenum">
              <a:rPr lang="en-US" altLang="en-US" sz="1400">
                <a:solidFill>
                  <a:schemeClr val="bg2"/>
                </a:solidFill>
              </a:rPr>
              <a:pPr/>
              <a:t>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856662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A. 1.1 Launch the Bulletin / Manual metadata</a:t>
            </a: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233363" y="1987550"/>
            <a:ext cx="8609012" cy="433388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4140200" y="2420938"/>
            <a:ext cx="4689475" cy="3240087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230" name="Line Callout 1 (Border and Accent Bar) 3"/>
          <p:cNvSpPr>
            <a:spLocks/>
          </p:cNvSpPr>
          <p:nvPr/>
        </p:nvSpPr>
        <p:spPr bwMode="auto">
          <a:xfrm>
            <a:off x="3059113" y="4724400"/>
            <a:ext cx="5689600" cy="1944688"/>
          </a:xfrm>
          <a:prstGeom prst="accentBorderCallout1">
            <a:avLst>
              <a:gd name="adj1" fmla="val 5880"/>
              <a:gd name="adj2" fmla="val -1338"/>
              <a:gd name="adj3" fmla="val -80407"/>
              <a:gd name="adj4" fmla="val -13060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2286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Select one (or both) brands</a:t>
            </a:r>
          </a:p>
          <a:p>
            <a:pPr eaLnBrk="1" hangingPunct="1">
              <a:buFontTx/>
              <a:buAutoNum type="arabicPeriod"/>
            </a:pPr>
            <a:r>
              <a:rPr lang="nl-BE" altLang="en-US" sz="1200" b="0">
                <a:solidFill>
                  <a:schemeClr val="bg2"/>
                </a:solidFill>
              </a:rPr>
              <a:t>Select a model. You can only select a model once the related brand is selected</a:t>
            </a:r>
            <a:endParaRPr lang="en-US" altLang="en-US" sz="1200" b="0">
              <a:solidFill>
                <a:schemeClr val="bg2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Select or deselect a given model code(s).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By expanding a model, the user can select and deselect </a:t>
            </a:r>
            <a:br>
              <a:rPr lang="en-US" altLang="en-US" sz="1200" b="0">
                <a:solidFill>
                  <a:schemeClr val="bg2"/>
                </a:solidFill>
              </a:rPr>
            </a:br>
            <a:r>
              <a:rPr lang="en-US" altLang="en-US" sz="1200" b="0">
                <a:solidFill>
                  <a:schemeClr val="bg2"/>
                </a:solidFill>
              </a:rPr>
              <a:t>model codes for that particular model. 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For each model selected, at least one model code has to be chosen.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Some cases appear twice, then only select one </a:t>
            </a:r>
            <a:br>
              <a:rPr lang="en-US" altLang="en-US" sz="1200" b="0">
                <a:solidFill>
                  <a:schemeClr val="bg2"/>
                </a:solidFill>
              </a:rPr>
            </a:br>
            <a:r>
              <a:rPr lang="en-US" altLang="en-US" sz="1200" b="0">
                <a:solidFill>
                  <a:schemeClr val="bg2"/>
                </a:solidFill>
              </a:rPr>
              <a:t>(e.g. Auris / Corolla: NDE150)</a:t>
            </a:r>
          </a:p>
          <a:p>
            <a:pPr eaLnBrk="1" hangingPunct="1">
              <a:buFontTx/>
              <a:buAutoNum type="arabicPeriod"/>
            </a:pPr>
            <a:r>
              <a:rPr lang="en-US" altLang="en-US" sz="1200" b="0">
                <a:solidFill>
                  <a:schemeClr val="bg2"/>
                </a:solidFill>
              </a:rPr>
              <a:t>Optional </a:t>
            </a:r>
            <a:r>
              <a:rPr lang="ja-JP" altLang="en-US" sz="1200" b="0">
                <a:solidFill>
                  <a:schemeClr val="bg2"/>
                </a:solidFill>
              </a:rPr>
              <a:t>“</a:t>
            </a:r>
            <a:r>
              <a:rPr lang="en-US" altLang="ja-JP" sz="1200" b="0">
                <a:solidFill>
                  <a:schemeClr val="bg2"/>
                </a:solidFill>
              </a:rPr>
              <a:t>All models</a:t>
            </a:r>
            <a:r>
              <a:rPr lang="ja-JP" altLang="en-US" sz="1200" b="0">
                <a:solidFill>
                  <a:schemeClr val="bg2"/>
                </a:solidFill>
              </a:rPr>
              <a:t>”</a:t>
            </a:r>
            <a:r>
              <a:rPr lang="en-US" altLang="ja-JP" sz="1200" b="0">
                <a:solidFill>
                  <a:schemeClr val="bg2"/>
                </a:solidFill>
              </a:rPr>
              <a:t> (In case bulletin applicable for all models)</a:t>
            </a:r>
            <a:endParaRPr lang="en-US" altLang="en-US" sz="12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97EDF8-79B9-4A48-975B-E46CD6FEC281}" type="slidenum">
              <a:rPr lang="en-US" altLang="en-US" sz="1400">
                <a:solidFill>
                  <a:schemeClr val="bg2"/>
                </a:solidFill>
              </a:rPr>
              <a:pPr/>
              <a:t>7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48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8763"/>
            <a:ext cx="68675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88900" y="4292600"/>
            <a:ext cx="6643688" cy="865188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21" name="Rectangle 19"/>
          <p:cNvSpPr>
            <a:spLocks noChangeArrowheads="1"/>
          </p:cNvSpPr>
          <p:nvPr/>
        </p:nvSpPr>
        <p:spPr bwMode="auto">
          <a:xfrm>
            <a:off x="403225" y="2651125"/>
            <a:ext cx="2873375" cy="1641475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42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A. 1.1 Launch the Bulletin / Manual metadata</a:t>
            </a:r>
          </a:p>
        </p:txBody>
      </p:sp>
      <p:sp>
        <p:nvSpPr>
          <p:cNvPr id="54278" name="Line Callout 1 (Border and Accent Bar) 3"/>
          <p:cNvSpPr>
            <a:spLocks/>
          </p:cNvSpPr>
          <p:nvPr/>
        </p:nvSpPr>
        <p:spPr bwMode="auto">
          <a:xfrm>
            <a:off x="7019925" y="2440239"/>
            <a:ext cx="2016125" cy="503237"/>
          </a:xfrm>
          <a:prstGeom prst="accentBorderCallout1">
            <a:avLst>
              <a:gd name="adj1" fmla="val 22713"/>
              <a:gd name="adj2" fmla="val -3778"/>
              <a:gd name="adj3" fmla="val 116861"/>
              <a:gd name="adj4" fmla="val -107111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2286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3. Select applicable </a:t>
            </a:r>
          </a:p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    </a:t>
            </a:r>
            <a:r>
              <a:rPr lang="en-US" altLang="en-US" sz="1200">
                <a:solidFill>
                  <a:schemeClr val="bg2"/>
                </a:solidFill>
              </a:rPr>
              <a:t>Category</a:t>
            </a:r>
            <a:r>
              <a:rPr lang="en-US" altLang="en-US" sz="1200" b="0">
                <a:solidFill>
                  <a:schemeClr val="bg2"/>
                </a:solidFill>
              </a:rPr>
              <a:t> and </a:t>
            </a:r>
            <a:r>
              <a:rPr lang="en-US" altLang="en-US" sz="1200">
                <a:solidFill>
                  <a:schemeClr val="bg2"/>
                </a:solidFill>
              </a:rPr>
              <a:t>Function</a:t>
            </a:r>
          </a:p>
        </p:txBody>
      </p:sp>
      <p:sp>
        <p:nvSpPr>
          <p:cNvPr id="54279" name="Line Callout 1 (Border and Accent Bar) 5"/>
          <p:cNvSpPr>
            <a:spLocks/>
          </p:cNvSpPr>
          <p:nvPr/>
        </p:nvSpPr>
        <p:spPr bwMode="auto">
          <a:xfrm>
            <a:off x="7019925" y="3285331"/>
            <a:ext cx="2016125" cy="1439863"/>
          </a:xfrm>
          <a:prstGeom prst="accentBorderCallout1">
            <a:avLst>
              <a:gd name="adj1" fmla="val 7940"/>
              <a:gd name="adj2" fmla="val -3778"/>
              <a:gd name="adj3" fmla="val -10145"/>
              <a:gd name="adj4" fmla="val -33459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4.  Select for which countries the bulletin is applicable for that NMSC</a:t>
            </a:r>
          </a:p>
          <a:p>
            <a:pPr eaLnBrk="1" hangingPunct="1"/>
            <a:endParaRPr lang="en-US" altLang="en-US" sz="1200" b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This allows a user of TD3 to filter NMSC bulletins based on countries </a:t>
            </a:r>
            <a:endParaRPr lang="en-US" altLang="en-US" sz="1200">
              <a:solidFill>
                <a:srgbClr val="FF3B3B"/>
              </a:solidFill>
            </a:endParaRPr>
          </a:p>
        </p:txBody>
      </p:sp>
      <p:sp>
        <p:nvSpPr>
          <p:cNvPr id="54280" name="Line Callout 1 (Border and Accent Bar) 6"/>
          <p:cNvSpPr>
            <a:spLocks/>
          </p:cNvSpPr>
          <p:nvPr/>
        </p:nvSpPr>
        <p:spPr bwMode="auto">
          <a:xfrm>
            <a:off x="4071908" y="5326779"/>
            <a:ext cx="2743200" cy="647700"/>
          </a:xfrm>
          <a:prstGeom prst="accentBorderCallout1">
            <a:avLst>
              <a:gd name="adj1" fmla="val 17648"/>
              <a:gd name="adj2" fmla="val -2778"/>
              <a:gd name="adj3" fmla="val -249248"/>
              <a:gd name="adj4" fmla="val 5095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bg2"/>
                </a:solidFill>
              </a:rPr>
              <a:t>6. </a:t>
            </a:r>
            <a:r>
              <a:rPr lang="en-US" altLang="en-US" sz="1200" b="0" i="1" dirty="0">
                <a:solidFill>
                  <a:schemeClr val="bg2"/>
                </a:solidFill>
              </a:rPr>
              <a:t>Optional</a:t>
            </a:r>
            <a:r>
              <a:rPr lang="en-US" altLang="en-US" sz="1200" b="0" dirty="0">
                <a:solidFill>
                  <a:schemeClr val="bg2"/>
                </a:solidFill>
              </a:rPr>
              <a:t>: 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Add the </a:t>
            </a:r>
            <a:r>
              <a:rPr lang="en-US" altLang="en-US" sz="1200" b="0" dirty="0">
                <a:solidFill>
                  <a:schemeClr val="bg2"/>
                </a:solidFill>
              </a:rPr>
              <a:t>bulletin number of a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 </a:t>
            </a:r>
            <a:r>
              <a:rPr lang="en-US" altLang="en-US" sz="1200" b="0" dirty="0">
                <a:solidFill>
                  <a:schemeClr val="bg2"/>
                </a:solidFill>
              </a:rPr>
              <a:t>related the TME/TMC bulletin</a:t>
            </a:r>
          </a:p>
        </p:txBody>
      </p:sp>
      <p:sp>
        <p:nvSpPr>
          <p:cNvPr id="54281" name="Line Callout 1 (Border and Accent Bar) 4"/>
          <p:cNvSpPr>
            <a:spLocks/>
          </p:cNvSpPr>
          <p:nvPr/>
        </p:nvSpPr>
        <p:spPr bwMode="auto">
          <a:xfrm>
            <a:off x="7019925" y="4797425"/>
            <a:ext cx="2006600" cy="1800225"/>
          </a:xfrm>
          <a:prstGeom prst="accentBorderCallout1">
            <a:avLst>
              <a:gd name="adj1" fmla="val 6347"/>
              <a:gd name="adj2" fmla="val -3796"/>
              <a:gd name="adj3" fmla="val -75039"/>
              <a:gd name="adj4" fmla="val -107044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bg2"/>
                </a:solidFill>
              </a:rPr>
              <a:t>5. </a:t>
            </a:r>
            <a:r>
              <a:rPr lang="en-US" altLang="en-US" sz="1200" b="0" i="1" dirty="0">
                <a:solidFill>
                  <a:schemeClr val="bg2"/>
                </a:solidFill>
              </a:rPr>
              <a:t>Optional</a:t>
            </a:r>
            <a:r>
              <a:rPr lang="en-US" altLang="en-US" sz="1200" b="0" dirty="0">
                <a:solidFill>
                  <a:schemeClr val="bg2"/>
                </a:solidFill>
              </a:rPr>
              <a:t>: Set the expiry date of the bulletin. </a:t>
            </a:r>
            <a:r>
              <a:rPr lang="en-US" altLang="en-US" sz="1000" b="0" i="1" dirty="0">
                <a:solidFill>
                  <a:srgbClr val="FF0000"/>
                </a:solidFill>
              </a:rPr>
              <a:t>Currently, there is no process in place to automatically hide bulletins once the date expired. This info is only stored for future functionality</a:t>
            </a:r>
          </a:p>
        </p:txBody>
      </p:sp>
      <p:sp>
        <p:nvSpPr>
          <p:cNvPr id="54282" name="Line Callout 1 (Border and Accent Bar) 8"/>
          <p:cNvSpPr>
            <a:spLocks/>
          </p:cNvSpPr>
          <p:nvPr/>
        </p:nvSpPr>
        <p:spPr bwMode="auto">
          <a:xfrm>
            <a:off x="107950" y="5300663"/>
            <a:ext cx="2952750" cy="1296987"/>
          </a:xfrm>
          <a:prstGeom prst="accentBorderCallout1">
            <a:avLst>
              <a:gd name="adj1" fmla="val 8815"/>
              <a:gd name="adj2" fmla="val 102579"/>
              <a:gd name="adj3" fmla="val -94276"/>
              <a:gd name="adj4" fmla="val 129489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000" b="0" i="1" dirty="0">
                <a:solidFill>
                  <a:schemeClr val="bg2"/>
                </a:solidFill>
              </a:rPr>
              <a:t>7. Optional</a:t>
            </a:r>
            <a:r>
              <a:rPr lang="nl-BE" altLang="en-US" sz="1000" b="0" dirty="0">
                <a:solidFill>
                  <a:schemeClr val="bg2"/>
                </a:solidFill>
              </a:rPr>
              <a:t>: Legacy - Select whether the bulletin was already made available. </a:t>
            </a:r>
          </a:p>
          <a:p>
            <a:pPr eaLnBrk="1" hangingPunct="1"/>
            <a:r>
              <a:rPr lang="nl-BE" altLang="en-US" sz="1000" b="0" dirty="0" smtClean="0">
                <a:solidFill>
                  <a:schemeClr val="bg2"/>
                </a:solidFill>
              </a:rPr>
              <a:t>Check this box if you do </a:t>
            </a:r>
            <a:r>
              <a:rPr lang="nl-BE" altLang="en-US" sz="1000" u="sng" dirty="0" smtClean="0">
                <a:solidFill>
                  <a:schemeClr val="bg2"/>
                </a:solidFill>
              </a:rPr>
              <a:t>NOT</a:t>
            </a:r>
            <a:r>
              <a:rPr lang="nl-BE" altLang="en-US" sz="1000" b="0" dirty="0" smtClean="0">
                <a:solidFill>
                  <a:schemeClr val="bg2"/>
                </a:solidFill>
              </a:rPr>
              <a:t> want to generate a message Centre message</a:t>
            </a:r>
            <a:endParaRPr lang="en-US" altLang="en-US" sz="1000" b="0" dirty="0">
              <a:solidFill>
                <a:schemeClr val="bg2"/>
              </a:solidFill>
            </a:endParaRPr>
          </a:p>
        </p:txBody>
      </p:sp>
      <p:sp>
        <p:nvSpPr>
          <p:cNvPr id="54283" name="Line Callout 1 (Border and Accent Bar) 6"/>
          <p:cNvSpPr>
            <a:spLocks/>
          </p:cNvSpPr>
          <p:nvPr/>
        </p:nvSpPr>
        <p:spPr bwMode="auto">
          <a:xfrm>
            <a:off x="827088" y="908050"/>
            <a:ext cx="3095625" cy="549275"/>
          </a:xfrm>
          <a:prstGeom prst="accentBorderCallout1">
            <a:avLst>
              <a:gd name="adj1" fmla="val 20810"/>
              <a:gd name="adj2" fmla="val -2463"/>
              <a:gd name="adj3" fmla="val 281543"/>
              <a:gd name="adj4" fmla="val -9384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1. The bulletin number as known by the NMSC</a:t>
            </a:r>
          </a:p>
        </p:txBody>
      </p:sp>
      <p:sp>
        <p:nvSpPr>
          <p:cNvPr id="54284" name="Line Callout 1 (Border and Accent Bar) 6"/>
          <p:cNvSpPr>
            <a:spLocks/>
          </p:cNvSpPr>
          <p:nvPr/>
        </p:nvSpPr>
        <p:spPr bwMode="auto">
          <a:xfrm>
            <a:off x="4499992" y="908050"/>
            <a:ext cx="4536058" cy="1440830"/>
          </a:xfrm>
          <a:prstGeom prst="accentBorderCallout1">
            <a:avLst>
              <a:gd name="adj1" fmla="val 11338"/>
              <a:gd name="adj2" fmla="val -1995"/>
              <a:gd name="adj3" fmla="val 127843"/>
              <a:gd name="adj4" fmla="val -13233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bg2"/>
                </a:solidFill>
              </a:rPr>
              <a:t>2. Select the 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type </a:t>
            </a:r>
            <a:r>
              <a:rPr lang="en-US" altLang="en-US" sz="1200" b="0" dirty="0">
                <a:solidFill>
                  <a:schemeClr val="bg2"/>
                </a:solidFill>
              </a:rPr>
              <a:t>of 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bulletin</a:t>
            </a:r>
          </a:p>
          <a:p>
            <a:pPr eaLnBrk="1" hangingPunct="1"/>
            <a:endParaRPr lang="en-US" altLang="en-US" sz="900" b="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900" b="0" dirty="0" smtClean="0">
                <a:solidFill>
                  <a:srgbClr val="FF0000"/>
                </a:solidFill>
              </a:rPr>
              <a:t>Important: </a:t>
            </a:r>
          </a:p>
          <a:p>
            <a:pPr eaLnBrk="1" hangingPunct="1"/>
            <a:r>
              <a:rPr lang="en-US" altLang="en-US" sz="900" b="0" dirty="0" smtClean="0">
                <a:solidFill>
                  <a:srgbClr val="FF0000"/>
                </a:solidFill>
              </a:rPr>
              <a:t>Do not use the “TGB warranty” subtype.</a:t>
            </a:r>
          </a:p>
          <a:p>
            <a:pPr eaLnBrk="1" hangingPunct="1"/>
            <a:r>
              <a:rPr lang="en-US" altLang="en-US" sz="900" b="0" dirty="0" smtClean="0">
                <a:solidFill>
                  <a:srgbClr val="FF0000"/>
                </a:solidFill>
              </a:rPr>
              <a:t>This is reserved for TGB and has </a:t>
            </a:r>
          </a:p>
          <a:p>
            <a:pPr eaLnBrk="1" hangingPunct="1"/>
            <a:r>
              <a:rPr lang="en-US" altLang="en-US" sz="900" b="0" dirty="0" smtClean="0">
                <a:solidFill>
                  <a:srgbClr val="FF0000"/>
                </a:solidFill>
              </a:rPr>
              <a:t>restriction on who can view.</a:t>
            </a:r>
            <a:endParaRPr lang="en-US" altLang="en-US" sz="900" b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1" y="999409"/>
            <a:ext cx="2113920" cy="125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D0E874-39E6-4A6F-8738-0F1809321EFB}" type="slidenum">
              <a:rPr lang="en-US" altLang="en-US" sz="1400">
                <a:solidFill>
                  <a:schemeClr val="bg2"/>
                </a:solidFill>
              </a:rPr>
              <a:pPr/>
              <a:t>8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196975"/>
            <a:ext cx="68675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4" name="Rectangle 16"/>
          <p:cNvSpPr>
            <a:spLocks noChangeArrowheads="1"/>
          </p:cNvSpPr>
          <p:nvPr/>
        </p:nvSpPr>
        <p:spPr bwMode="auto">
          <a:xfrm>
            <a:off x="2311400" y="2041525"/>
            <a:ext cx="6653213" cy="1963738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63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rgbClr val="140000"/>
                </a:solidFill>
              </a:rPr>
              <a:t>A. 1.1 Launch the Bulletin / Add PDF bulletin</a:t>
            </a:r>
          </a:p>
        </p:txBody>
      </p:sp>
      <p:sp>
        <p:nvSpPr>
          <p:cNvPr id="56325" name="Line Callout 1 (Border and Accent Bar) 6"/>
          <p:cNvSpPr>
            <a:spLocks/>
          </p:cNvSpPr>
          <p:nvPr/>
        </p:nvSpPr>
        <p:spPr bwMode="auto">
          <a:xfrm>
            <a:off x="107950" y="3644900"/>
            <a:ext cx="2016125" cy="647700"/>
          </a:xfrm>
          <a:prstGeom prst="accentBorderCallout1">
            <a:avLst>
              <a:gd name="adj1" fmla="val 17648"/>
              <a:gd name="adj2" fmla="val 103778"/>
              <a:gd name="adj3" fmla="val 101227"/>
              <a:gd name="adj4" fmla="val 173620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Enter the title of the bulletin in the corresponding language</a:t>
            </a:r>
          </a:p>
        </p:txBody>
      </p:sp>
      <p:sp>
        <p:nvSpPr>
          <p:cNvPr id="56326" name="Line Callout 1 (Border and Accent Bar) 4"/>
          <p:cNvSpPr>
            <a:spLocks/>
          </p:cNvSpPr>
          <p:nvPr/>
        </p:nvSpPr>
        <p:spPr bwMode="auto">
          <a:xfrm>
            <a:off x="107950" y="2492375"/>
            <a:ext cx="2006600" cy="503238"/>
          </a:xfrm>
          <a:prstGeom prst="accentBorderCallout1">
            <a:avLst>
              <a:gd name="adj1" fmla="val 22713"/>
              <a:gd name="adj2" fmla="val 103796"/>
              <a:gd name="adj3" fmla="val 363407"/>
              <a:gd name="adj4" fmla="val 239796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Browse button to search for the file to upload</a:t>
            </a:r>
            <a:endParaRPr lang="en-US" altLang="en-US" sz="1200" b="0">
              <a:solidFill>
                <a:srgbClr val="FF0000"/>
              </a:solidFill>
            </a:endParaRPr>
          </a:p>
        </p:txBody>
      </p:sp>
      <p:sp>
        <p:nvSpPr>
          <p:cNvPr id="56327" name="Line Callout 1 (Border and Accent Bar) 8"/>
          <p:cNvSpPr>
            <a:spLocks/>
          </p:cNvSpPr>
          <p:nvPr/>
        </p:nvSpPr>
        <p:spPr bwMode="auto">
          <a:xfrm>
            <a:off x="107950" y="4365625"/>
            <a:ext cx="2016125" cy="503238"/>
          </a:xfrm>
          <a:prstGeom prst="accentBorderCallout1">
            <a:avLst>
              <a:gd name="adj1" fmla="val 22713"/>
              <a:gd name="adj2" fmla="val 103778"/>
              <a:gd name="adj3" fmla="val 8519"/>
              <a:gd name="adj4" fmla="val 128347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Indicate the language of the pdf file</a:t>
            </a:r>
            <a:endParaRPr lang="en-US" altLang="en-US" sz="1200" b="0">
              <a:solidFill>
                <a:schemeClr val="bg2"/>
              </a:solidFill>
            </a:endParaRP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-684213" y="1557338"/>
            <a:ext cx="684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107950" y="836613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BE" b="0" smtClean="0">
                <a:solidFill>
                  <a:schemeClr val="bg2"/>
                </a:solidFill>
              </a:rPr>
              <a:t>Add one pdf file for the local market bulletin for each applicable language</a:t>
            </a:r>
            <a:endParaRPr lang="en-US" b="0" smtClean="0">
              <a:solidFill>
                <a:schemeClr val="bg2"/>
              </a:solidFill>
            </a:endParaRPr>
          </a:p>
        </p:txBody>
      </p:sp>
      <p:sp>
        <p:nvSpPr>
          <p:cNvPr id="56330" name="Line Callout 1 (Border and Accent Bar) 4"/>
          <p:cNvSpPr>
            <a:spLocks/>
          </p:cNvSpPr>
          <p:nvPr/>
        </p:nvSpPr>
        <p:spPr bwMode="auto">
          <a:xfrm>
            <a:off x="107950" y="3068638"/>
            <a:ext cx="2006600" cy="503237"/>
          </a:xfrm>
          <a:prstGeom prst="accentBorderCallout1">
            <a:avLst>
              <a:gd name="adj1" fmla="val 22713"/>
              <a:gd name="adj2" fmla="val 103796"/>
              <a:gd name="adj3" fmla="val 229968"/>
              <a:gd name="adj4" fmla="val 202611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bg2"/>
                </a:solidFill>
              </a:rPr>
              <a:t>Source location of the file to upload</a:t>
            </a:r>
            <a:endParaRPr lang="en-US" altLang="en-US" sz="1200" b="0">
              <a:solidFill>
                <a:srgbClr val="FF0000"/>
              </a:solidFill>
            </a:endParaRPr>
          </a:p>
        </p:txBody>
      </p:sp>
      <p:sp>
        <p:nvSpPr>
          <p:cNvPr id="56331" name="Line Callout 1 (Border and Accent Bar) 8"/>
          <p:cNvSpPr>
            <a:spLocks/>
          </p:cNvSpPr>
          <p:nvPr/>
        </p:nvSpPr>
        <p:spPr bwMode="auto">
          <a:xfrm>
            <a:off x="107950" y="4941888"/>
            <a:ext cx="2303463" cy="863600"/>
          </a:xfrm>
          <a:prstGeom prst="accentBorderCallout1">
            <a:avLst>
              <a:gd name="adj1" fmla="val 13236"/>
              <a:gd name="adj2" fmla="val 103310"/>
              <a:gd name="adj3" fmla="val -31986"/>
              <a:gd name="adj4" fmla="val 121296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Adds a new row to upload a file in an additional language. You will get the same fields as the first row.</a:t>
            </a:r>
            <a:endParaRPr lang="en-US" altLang="en-US" sz="1200" b="0">
              <a:solidFill>
                <a:schemeClr val="bg2"/>
              </a:solidFill>
            </a:endParaRPr>
          </a:p>
        </p:txBody>
      </p:sp>
      <p:sp>
        <p:nvSpPr>
          <p:cNvPr id="56332" name="Line Callout 1 (Border and Accent Bar) 8"/>
          <p:cNvSpPr>
            <a:spLocks/>
          </p:cNvSpPr>
          <p:nvPr/>
        </p:nvSpPr>
        <p:spPr bwMode="auto">
          <a:xfrm>
            <a:off x="107950" y="5876925"/>
            <a:ext cx="2305050" cy="836613"/>
          </a:xfrm>
          <a:prstGeom prst="accentBorderCallout1">
            <a:avLst>
              <a:gd name="adj1" fmla="val 13662"/>
              <a:gd name="adj2" fmla="val 103306"/>
              <a:gd name="adj3" fmla="val -140796"/>
              <a:gd name="adj4" fmla="val 139671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Remove an existing row to upload a file. The last row can’t be deleted since at least one document is required</a:t>
            </a:r>
            <a:endParaRPr lang="en-US" altLang="en-US" sz="1200" b="0">
              <a:solidFill>
                <a:schemeClr val="bg2"/>
              </a:solidFill>
            </a:endParaRPr>
          </a:p>
        </p:txBody>
      </p:sp>
      <p:sp>
        <p:nvSpPr>
          <p:cNvPr id="56333" name="Line Callout 1 (Border and Accent Bar) 8"/>
          <p:cNvSpPr>
            <a:spLocks/>
          </p:cNvSpPr>
          <p:nvPr/>
        </p:nvSpPr>
        <p:spPr bwMode="auto">
          <a:xfrm>
            <a:off x="3635375" y="4941888"/>
            <a:ext cx="3024188" cy="503237"/>
          </a:xfrm>
          <a:prstGeom prst="accentBorderCallout1">
            <a:avLst>
              <a:gd name="adj1" fmla="val 22713"/>
              <a:gd name="adj2" fmla="val 102519"/>
              <a:gd name="adj3" fmla="val -22398"/>
              <a:gd name="adj4" fmla="val 111338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Validate whether all the information is correctly filled in.</a:t>
            </a:r>
            <a:endParaRPr lang="en-US" altLang="en-US" sz="1200" b="0">
              <a:solidFill>
                <a:schemeClr val="bg2"/>
              </a:solidFill>
            </a:endParaRPr>
          </a:p>
        </p:txBody>
      </p:sp>
      <p:sp>
        <p:nvSpPr>
          <p:cNvPr id="56334" name="Line Callout 1 (Border and Accent Bar) 8"/>
          <p:cNvSpPr>
            <a:spLocks/>
          </p:cNvSpPr>
          <p:nvPr/>
        </p:nvSpPr>
        <p:spPr bwMode="auto">
          <a:xfrm>
            <a:off x="3635375" y="5516563"/>
            <a:ext cx="3024188" cy="647700"/>
          </a:xfrm>
          <a:prstGeom prst="accentBorderCallout1">
            <a:avLst>
              <a:gd name="adj1" fmla="val 17648"/>
              <a:gd name="adj2" fmla="val 102519"/>
              <a:gd name="adj3" fmla="val -100491"/>
              <a:gd name="adj4" fmla="val 130708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Save and send the files to publish on TD3. It will validate the metadata before sending the files.</a:t>
            </a:r>
            <a:endParaRPr lang="en-US" altLang="en-US" sz="1200" b="0">
              <a:solidFill>
                <a:schemeClr val="bg2"/>
              </a:solidFill>
            </a:endParaRPr>
          </a:p>
        </p:txBody>
      </p:sp>
      <p:sp>
        <p:nvSpPr>
          <p:cNvPr id="56335" name="Line Callout 1 (Border and Accent Bar) 8"/>
          <p:cNvSpPr>
            <a:spLocks/>
          </p:cNvSpPr>
          <p:nvPr/>
        </p:nvSpPr>
        <p:spPr bwMode="auto">
          <a:xfrm>
            <a:off x="3635375" y="6237288"/>
            <a:ext cx="3024188" cy="504825"/>
          </a:xfrm>
          <a:prstGeom prst="accentBorderCallout1">
            <a:avLst>
              <a:gd name="adj1" fmla="val 22644"/>
              <a:gd name="adj2" fmla="val 102519"/>
              <a:gd name="adj3" fmla="val -275472"/>
              <a:gd name="adj4" fmla="val 158111"/>
            </a:avLst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BE" altLang="en-US" sz="1200" b="0">
                <a:solidFill>
                  <a:schemeClr val="bg2"/>
                </a:solidFill>
              </a:rPr>
              <a:t>Cancel the load of a NMSC bulletin. This will close the screen.</a:t>
            </a:r>
            <a:endParaRPr lang="en-US" altLang="en-US" sz="12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65400"/>
            <a:ext cx="9144000" cy="2628900"/>
          </a:xfrm>
        </p:spPr>
      </p:pic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ream">
  <a:themeElements>
    <a:clrScheme name="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3_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99948</TotalTime>
  <Words>580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MS PGothic</vt:lpstr>
      <vt:lpstr>Wingdings</vt:lpstr>
      <vt:lpstr>Calibri</vt:lpstr>
      <vt:lpstr>3_Stream</vt:lpstr>
      <vt:lpstr>Office Theme</vt:lpstr>
      <vt:lpstr>1_Office Theme</vt:lpstr>
      <vt:lpstr>TME bulletin system</vt:lpstr>
      <vt:lpstr>PowerPoint Presentation</vt:lpstr>
      <vt:lpstr> D. 1.1 Launch The bulletin / Open application</vt:lpstr>
      <vt:lpstr>D. 1.1 Launch the Bulletin / Automated metadata</vt:lpstr>
      <vt:lpstr>D. 1.1 Launch the Bulletin / Manual metadata</vt:lpstr>
      <vt:lpstr>A. 1.1 Launch the Bulletin / Manual metadata</vt:lpstr>
      <vt:lpstr>A. 1.1 Launch the Bulletin / Manual metadata</vt:lpstr>
      <vt:lpstr>A. 1.1 Launch the Bulletin / Add PDF bulletin</vt:lpstr>
      <vt:lpstr>End</vt:lpstr>
    </vt:vector>
  </TitlesOfParts>
  <Company>Infosys Technologies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Workbench Project</dc:title>
  <dc:subject>Storyboard Template</dc:subject>
  <dc:creator>Infosys Technologies Ltd.</dc:creator>
  <cp:lastModifiedBy>Martin Clarke</cp:lastModifiedBy>
  <cp:revision>4626</cp:revision>
  <dcterms:created xsi:type="dcterms:W3CDTF">2003-07-01T12:01:29Z</dcterms:created>
  <dcterms:modified xsi:type="dcterms:W3CDTF">2014-04-27T16:06:40Z</dcterms:modified>
</cp:coreProperties>
</file>